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Poppins Bold" charset="1" panose="02000000000000000000"/>
      <p:regular r:id="rId25"/>
    </p:embeddedFont>
    <p:embeddedFont>
      <p:font typeface="Poppins Medium" charset="1" panose="02000000000000000000"/>
      <p:regular r:id="rId26"/>
    </p:embeddedFont>
    <p:embeddedFont>
      <p:font typeface="Poppins Medium Bold" charset="1" panose="02000000000000000000"/>
      <p:regular r:id="rId27"/>
    </p:embeddedFont>
    <p:embeddedFont>
      <p:font typeface="Open Sans Bold" charset="1" panose="020B0806030504020204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2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33105" y="4339563"/>
            <a:ext cx="5010895" cy="3550435"/>
          </a:xfrm>
          <a:custGeom>
            <a:avLst/>
            <a:gdLst/>
            <a:ahLst/>
            <a:cxnLst/>
            <a:rect r="r" b="b" t="t" l="l"/>
            <a:pathLst>
              <a:path h="3550435" w="5010895">
                <a:moveTo>
                  <a:pt x="0" y="0"/>
                </a:moveTo>
                <a:lnTo>
                  <a:pt x="5010895" y="0"/>
                </a:lnTo>
                <a:lnTo>
                  <a:pt x="5010895" y="3550435"/>
                </a:lnTo>
                <a:lnTo>
                  <a:pt x="0" y="35504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567" r="0" b="-2056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769342" y="-5204337"/>
            <a:ext cx="16057521" cy="19087800"/>
          </a:xfrm>
          <a:custGeom>
            <a:avLst/>
            <a:gdLst/>
            <a:ahLst/>
            <a:cxnLst/>
            <a:rect r="r" b="b" t="t" l="l"/>
            <a:pathLst>
              <a:path h="19087800" w="16057521">
                <a:moveTo>
                  <a:pt x="0" y="0"/>
                </a:moveTo>
                <a:lnTo>
                  <a:pt x="16057521" y="0"/>
                </a:lnTo>
                <a:lnTo>
                  <a:pt x="16057521" y="19087800"/>
                </a:lnTo>
                <a:lnTo>
                  <a:pt x="0" y="19087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8871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144000" y="1803007"/>
            <a:ext cx="7841188" cy="6680987"/>
            <a:chOff x="0" y="0"/>
            <a:chExt cx="10454918" cy="890798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796925"/>
              <a:ext cx="10454918" cy="6105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000"/>
                </a:lnSpc>
              </a:pPr>
              <a:r>
                <a:rPr lang="en-US" sz="7500">
                  <a:solidFill>
                    <a:srgbClr val="FDF9DE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Corpos celestes: Planeta e asteroide.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8396808"/>
              <a:ext cx="10454918" cy="469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20"/>
                </a:lnSpc>
              </a:pPr>
              <a:r>
                <a:rPr lang="en-US" sz="2350" i="true">
                  <a:solidFill>
                    <a:srgbClr val="FDF9DE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Programação Orientado a objetos; C3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3BD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240829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422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2408296" cy="2690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335786"/>
            <a:ext cx="7268508" cy="9508301"/>
            <a:chOff x="0" y="0"/>
            <a:chExt cx="9691344" cy="1267773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9691344" cy="6105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000"/>
                </a:lnSpc>
              </a:pPr>
              <a:r>
                <a:rPr lang="en-US" sz="7500" i="true" b="true">
                  <a:solidFill>
                    <a:srgbClr val="242254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ATRIBUTOS DA CLASSE  ”corpoCeleste”</a:t>
              </a:r>
            </a:p>
            <a:p>
              <a:pPr algn="l">
                <a:lnSpc>
                  <a:spcPts val="9000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6971625"/>
              <a:ext cx="9691344" cy="5715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>
                  <a:solidFill>
                    <a:srgbClr val="24225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protected string n;</a:t>
              </a:r>
            </a:p>
            <a:p>
              <a:pPr algn="l">
                <a:lnSpc>
                  <a:spcPts val="3120"/>
                </a:lnSpc>
              </a:pPr>
              <a:r>
                <a:rPr lang="en-US" sz="2400">
                  <a:solidFill>
                    <a:srgbClr val="24225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protected double m;</a:t>
              </a:r>
            </a:p>
            <a:p>
              <a:pPr algn="l">
                <a:lnSpc>
                  <a:spcPts val="3120"/>
                </a:lnSpc>
              </a:pPr>
              <a:r>
                <a:rPr lang="en-US" sz="2400">
                  <a:solidFill>
                    <a:srgbClr val="24225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protected double r;</a:t>
              </a:r>
            </a:p>
            <a:p>
              <a:pPr algn="l">
                <a:lnSpc>
                  <a:spcPts val="3120"/>
                </a:lnSpc>
              </a:pPr>
            </a:p>
            <a:p>
              <a:pPr algn="l">
                <a:lnSpc>
                  <a:spcPts val="3120"/>
                </a:lnSpc>
              </a:pPr>
              <a:r>
                <a:rPr lang="en-US" sz="2400" i="true">
                  <a:solidFill>
                    <a:srgbClr val="242254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Os atributos são protected, ou seja, podem ser acessados apenas pelas subclasses (exemplo: planeta e asteroide).</a:t>
              </a:r>
            </a:p>
            <a:p>
              <a:pPr algn="l">
                <a:lnSpc>
                  <a:spcPts val="3120"/>
                </a:lnSpc>
              </a:pPr>
              <a:r>
                <a:rPr lang="en-US" sz="2400" i="true">
                  <a:solidFill>
                    <a:srgbClr val="242254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Definem as propriedades básicas de um corpo celeste.</a:t>
              </a:r>
            </a:p>
            <a:p>
              <a:pPr algn="l">
                <a:lnSpc>
                  <a:spcPts val="3120"/>
                </a:lnSpc>
              </a:pPr>
            </a:p>
            <a:p>
              <a:pPr algn="l">
                <a:lnSpc>
                  <a:spcPts val="31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90792" y="335786"/>
            <a:ext cx="7268508" cy="4850576"/>
            <a:chOff x="0" y="0"/>
            <a:chExt cx="9691344" cy="6467435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525"/>
              <a:ext cx="9691344" cy="4581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000"/>
                </a:lnSpc>
              </a:pPr>
              <a:r>
                <a:rPr lang="en-US" sz="7500" i="true" b="true">
                  <a:solidFill>
                    <a:srgbClr val="FFFF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CONSTRUTOR DA CLASSE</a:t>
              </a:r>
            </a:p>
            <a:p>
              <a:pPr algn="l">
                <a:lnSpc>
                  <a:spcPts val="9000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5447625"/>
              <a:ext cx="9691344" cy="10293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public corpoCeleste() { }</a:t>
              </a:r>
            </a:p>
            <a:p>
              <a:pPr algn="l">
                <a:lnSpc>
                  <a:spcPts val="3120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2422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05400" y="1190177"/>
            <a:ext cx="13956943" cy="7906646"/>
            <a:chOff x="0" y="0"/>
            <a:chExt cx="18609258" cy="1054219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8609258" cy="31268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283"/>
                </a:lnSpc>
              </a:pPr>
              <a:r>
                <a:rPr lang="en-US" sz="7736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MÉTODO ”setDados”</a:t>
              </a:r>
            </a:p>
            <a:p>
              <a:pPr algn="l">
                <a:lnSpc>
                  <a:spcPts val="9283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873390"/>
              <a:ext cx="18609258" cy="38872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41"/>
                </a:lnSpc>
              </a:pPr>
              <a:r>
                <a:rPr lang="en-US" sz="2088" i="tru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public virtual void SetDados(string nome, double massa, double raio)</a:t>
              </a:r>
            </a:p>
            <a:p>
              <a:pPr algn="l">
                <a:lnSpc>
                  <a:spcPts val="3341"/>
                </a:lnSpc>
              </a:pPr>
              <a:r>
                <a:rPr lang="en-US" sz="2088" i="tru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{</a:t>
              </a:r>
            </a:p>
            <a:p>
              <a:pPr algn="l">
                <a:lnSpc>
                  <a:spcPts val="3341"/>
                </a:lnSpc>
              </a:pPr>
              <a:r>
                <a:rPr lang="en-US" sz="2088" i="tru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  this.n = nome;</a:t>
              </a:r>
            </a:p>
            <a:p>
              <a:pPr algn="l">
                <a:lnSpc>
                  <a:spcPts val="3341"/>
                </a:lnSpc>
              </a:pPr>
              <a:r>
                <a:rPr lang="en-US" sz="2088" i="tru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  this.m = massa;</a:t>
              </a:r>
            </a:p>
            <a:p>
              <a:pPr algn="l">
                <a:lnSpc>
                  <a:spcPts val="3341"/>
                </a:lnSpc>
              </a:pPr>
              <a:r>
                <a:rPr lang="en-US" sz="2088" i="tru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  this.r = raio;</a:t>
              </a:r>
            </a:p>
            <a:p>
              <a:pPr algn="l">
                <a:lnSpc>
                  <a:spcPts val="3341"/>
                </a:lnSpc>
              </a:pPr>
              <a:r>
                <a:rPr lang="en-US" sz="2088" i="tru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}</a:t>
              </a:r>
            </a:p>
            <a:p>
              <a:pPr algn="l">
                <a:lnSpc>
                  <a:spcPts val="3341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8639700"/>
              <a:ext cx="18609258" cy="18271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1352877" indent="-338219" lvl="3">
                <a:lnSpc>
                  <a:spcPts val="2715"/>
                </a:lnSpc>
                <a:buFont typeface="Arial"/>
                <a:buChar char="￭"/>
              </a:pPr>
              <a:r>
                <a:rPr lang="en-US" sz="2088" i="tru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Objetivo: definir os dados básicos do corpo celeste.</a:t>
              </a:r>
            </a:p>
            <a:p>
              <a:pPr algn="l" marL="1352877" indent="-338219" lvl="3">
                <a:lnSpc>
                  <a:spcPts val="2715"/>
                </a:lnSpc>
                <a:buFont typeface="Arial"/>
                <a:buChar char="￭"/>
              </a:pPr>
              <a:r>
                <a:rPr lang="en-US" sz="2088" i="tru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Uso do this: diferencia a variável de instância (n, m, r) dos parâmetros do método.</a:t>
              </a:r>
            </a:p>
            <a:p>
              <a:pPr algn="l" marL="1352877" indent="-338219" lvl="3">
                <a:lnSpc>
                  <a:spcPts val="2715"/>
                </a:lnSpc>
                <a:buFont typeface="Arial"/>
                <a:buChar char="￭"/>
              </a:pPr>
              <a:r>
                <a:rPr lang="en-US" sz="2088" i="tru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Palavra-chave virtual: permite que esse método seja sobrescrito (override) nas subclasses.</a:t>
              </a:r>
            </a:p>
            <a:p>
              <a:pPr algn="l">
                <a:lnSpc>
                  <a:spcPts val="2715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3BD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7050" y="1776457"/>
            <a:ext cx="15053900" cy="6734086"/>
            <a:chOff x="0" y="0"/>
            <a:chExt cx="20071866" cy="8978781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20071866" cy="1563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283"/>
                </a:lnSpc>
              </a:pPr>
              <a:r>
                <a:rPr lang="en-US" sz="7736">
                  <a:solidFill>
                    <a:srgbClr val="242254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MÉTODO ”exibir_informações”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309977"/>
              <a:ext cx="20071866" cy="38872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41"/>
                </a:lnSpc>
              </a:pPr>
              <a:r>
                <a:rPr lang="en-US" sz="2088" i="true">
                  <a:solidFill>
                    <a:srgbClr val="242254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public virtual void exibir_informações()</a:t>
              </a:r>
            </a:p>
            <a:p>
              <a:pPr algn="l">
                <a:lnSpc>
                  <a:spcPts val="3341"/>
                </a:lnSpc>
              </a:pPr>
              <a:r>
                <a:rPr lang="en-US" sz="2088" i="true">
                  <a:solidFill>
                    <a:srgbClr val="242254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{</a:t>
              </a:r>
            </a:p>
            <a:p>
              <a:pPr algn="l">
                <a:lnSpc>
                  <a:spcPts val="3341"/>
                </a:lnSpc>
              </a:pPr>
              <a:r>
                <a:rPr lang="en-US" sz="2088" i="true">
                  <a:solidFill>
                    <a:srgbClr val="242254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  Console.WriteLine($"   -Corpo Celeste: {n}");</a:t>
              </a:r>
            </a:p>
            <a:p>
              <a:pPr algn="l">
                <a:lnSpc>
                  <a:spcPts val="3341"/>
                </a:lnSpc>
              </a:pPr>
              <a:r>
                <a:rPr lang="en-US" sz="2088" i="true">
                  <a:solidFill>
                    <a:srgbClr val="242254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  Console.WriteLine($"  - Massa: {m} kg");</a:t>
              </a:r>
            </a:p>
            <a:p>
              <a:pPr algn="l">
                <a:lnSpc>
                  <a:spcPts val="3341"/>
                </a:lnSpc>
              </a:pPr>
              <a:r>
                <a:rPr lang="en-US" sz="2088" i="true">
                  <a:solidFill>
                    <a:srgbClr val="242254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  Console.WriteLine($"  - Raio: {r} m");</a:t>
              </a:r>
            </a:p>
            <a:p>
              <a:pPr algn="l">
                <a:lnSpc>
                  <a:spcPts val="3341"/>
                </a:lnSpc>
              </a:pPr>
              <a:r>
                <a:rPr lang="en-US" sz="2088" i="true">
                  <a:solidFill>
                    <a:srgbClr val="242254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}</a:t>
              </a:r>
            </a:p>
            <a:p>
              <a:pPr algn="l">
                <a:lnSpc>
                  <a:spcPts val="3341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7076287"/>
              <a:ext cx="20071866" cy="18271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1352877" indent="-338219" lvl="3">
                <a:lnSpc>
                  <a:spcPts val="2715"/>
                </a:lnSpc>
                <a:buFont typeface="Arial"/>
                <a:buChar char="￭"/>
              </a:pPr>
              <a:r>
                <a:rPr lang="en-US" sz="2088" i="true">
                  <a:solidFill>
                    <a:srgbClr val="242254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Objetivo: Exibir as informações do corpo celeste no console.</a:t>
              </a:r>
            </a:p>
            <a:p>
              <a:pPr algn="l" marL="1352877" indent="-338219" lvl="3">
                <a:lnSpc>
                  <a:spcPts val="2715"/>
                </a:lnSpc>
                <a:buFont typeface="Arial"/>
                <a:buChar char="￭"/>
              </a:pPr>
              <a:r>
                <a:rPr lang="en-US" sz="2088" i="true">
                  <a:solidFill>
                    <a:srgbClr val="242254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Uso do $ (interpolação de string): facilita a exibição dos valores.</a:t>
              </a:r>
            </a:p>
            <a:p>
              <a:pPr algn="l" marL="1352877" indent="-338219" lvl="3">
                <a:lnSpc>
                  <a:spcPts val="2715"/>
                </a:lnSpc>
                <a:buFont typeface="Arial"/>
                <a:buChar char="￭"/>
              </a:pPr>
              <a:r>
                <a:rPr lang="en-US" sz="2088" i="true">
                  <a:solidFill>
                    <a:srgbClr val="242254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Uso de virtual: permite que subclasses alterem esse método.</a:t>
              </a:r>
            </a:p>
            <a:p>
              <a:pPr algn="l">
                <a:lnSpc>
                  <a:spcPts val="2715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FDF9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22637" y="1518861"/>
            <a:ext cx="11922470" cy="7249279"/>
            <a:chOff x="0" y="0"/>
            <a:chExt cx="15896627" cy="966570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9525"/>
              <a:ext cx="15896627" cy="26805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930"/>
                </a:lnSpc>
              </a:pPr>
              <a:r>
                <a:rPr lang="en-US" sz="6608">
                  <a:solidFill>
                    <a:srgbClr val="242254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MÉTODO ”setDados”</a:t>
              </a:r>
            </a:p>
            <a:p>
              <a:pPr algn="l">
                <a:lnSpc>
                  <a:spcPts val="7930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315328"/>
              <a:ext cx="15896627" cy="47576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54"/>
                </a:lnSpc>
              </a:pPr>
              <a:r>
                <a:rPr lang="en-US" sz="1784" i="true">
                  <a:solidFill>
                    <a:srgbClr val="242254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public double getmassa()</a:t>
              </a:r>
            </a:p>
            <a:p>
              <a:pPr algn="l">
                <a:lnSpc>
                  <a:spcPts val="2854"/>
                </a:lnSpc>
              </a:pPr>
              <a:r>
                <a:rPr lang="en-US" sz="1784" i="true">
                  <a:solidFill>
                    <a:srgbClr val="242254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{</a:t>
              </a:r>
            </a:p>
            <a:p>
              <a:pPr algn="l">
                <a:lnSpc>
                  <a:spcPts val="2854"/>
                </a:lnSpc>
              </a:pPr>
              <a:r>
                <a:rPr lang="en-US" sz="1784" i="true">
                  <a:solidFill>
                    <a:srgbClr val="242254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  return m;</a:t>
              </a:r>
            </a:p>
            <a:p>
              <a:pPr algn="l">
                <a:lnSpc>
                  <a:spcPts val="2854"/>
                </a:lnSpc>
              </a:pPr>
              <a:r>
                <a:rPr lang="en-US" sz="1784" i="true">
                  <a:solidFill>
                    <a:srgbClr val="242254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}</a:t>
              </a:r>
            </a:p>
            <a:p>
              <a:pPr algn="l">
                <a:lnSpc>
                  <a:spcPts val="2854"/>
                </a:lnSpc>
              </a:pPr>
            </a:p>
            <a:p>
              <a:pPr algn="l">
                <a:lnSpc>
                  <a:spcPts val="2854"/>
                </a:lnSpc>
              </a:pPr>
              <a:r>
                <a:rPr lang="en-US" sz="1784" i="true">
                  <a:solidFill>
                    <a:srgbClr val="242254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public string getnome()</a:t>
              </a:r>
            </a:p>
            <a:p>
              <a:pPr algn="l">
                <a:lnSpc>
                  <a:spcPts val="2854"/>
                </a:lnSpc>
              </a:pPr>
              <a:r>
                <a:rPr lang="en-US" sz="1784" i="true">
                  <a:solidFill>
                    <a:srgbClr val="242254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{</a:t>
              </a:r>
            </a:p>
            <a:p>
              <a:pPr algn="l">
                <a:lnSpc>
                  <a:spcPts val="2854"/>
                </a:lnSpc>
              </a:pPr>
              <a:r>
                <a:rPr lang="en-US" sz="1784" i="true">
                  <a:solidFill>
                    <a:srgbClr val="242254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  return n;</a:t>
              </a:r>
            </a:p>
            <a:p>
              <a:pPr algn="l">
                <a:lnSpc>
                  <a:spcPts val="2854"/>
                </a:lnSpc>
              </a:pPr>
              <a:r>
                <a:rPr lang="en-US" sz="1784" i="true">
                  <a:solidFill>
                    <a:srgbClr val="242254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}</a:t>
              </a:r>
            </a:p>
            <a:p>
              <a:pPr algn="l">
                <a:lnSpc>
                  <a:spcPts val="2854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8829209"/>
              <a:ext cx="15896627" cy="7721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1155671" indent="-288918" lvl="3">
                <a:lnSpc>
                  <a:spcPts val="2319"/>
                </a:lnSpc>
                <a:buFont typeface="Arial"/>
                <a:buChar char="￭"/>
              </a:pPr>
              <a:r>
                <a:rPr lang="en-US" sz="1784" i="true">
                  <a:solidFill>
                    <a:srgbClr val="242254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Objetivo: Permitir acesso à massa e ao nome do corpo celeste de forma controlada.</a:t>
              </a:r>
            </a:p>
            <a:p>
              <a:pPr algn="l">
                <a:lnSpc>
                  <a:spcPts val="2319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FDF9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144000" cy="10287000"/>
            <a:chOff x="0" y="0"/>
            <a:chExt cx="240829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39CA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408296" cy="2776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16540" y="2064574"/>
            <a:ext cx="8779835" cy="6050726"/>
            <a:chOff x="0" y="0"/>
            <a:chExt cx="11706447" cy="806763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11706447" cy="3057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000"/>
                </a:lnSpc>
              </a:pPr>
              <a:r>
                <a:rPr lang="en-US" sz="7500" i="true" b="true">
                  <a:solidFill>
                    <a:srgbClr val="242254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DEFINIÇÃO DA CLASSE ”planeta”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923625"/>
              <a:ext cx="11706447" cy="41535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>
                  <a:solidFill>
                    <a:srgbClr val="24225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public class planeta : corpoCeleste</a:t>
              </a:r>
            </a:p>
            <a:p>
              <a:pPr algn="l">
                <a:lnSpc>
                  <a:spcPts val="3120"/>
                </a:lnSpc>
              </a:pPr>
            </a:p>
            <a:p>
              <a:pPr algn="l">
                <a:lnSpc>
                  <a:spcPts val="3120"/>
                </a:lnSpc>
              </a:pPr>
            </a:p>
            <a:p>
              <a:pPr algn="l">
                <a:lnSpc>
                  <a:spcPts val="3120"/>
                </a:lnSpc>
              </a:pPr>
              <a:r>
                <a:rPr lang="en-US" sz="2400">
                  <a:solidFill>
                    <a:srgbClr val="242254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A classe planeta herda de corpoCeleste, ou seja, recebe seus atributos e métodos. Essa é uma aplicação de herança da Programação Orientada a Objetos (POO).</a:t>
              </a:r>
            </a:p>
            <a:p>
              <a:pPr algn="l">
                <a:lnSpc>
                  <a:spcPts val="31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530511" y="1182590"/>
            <a:ext cx="6189070" cy="3156968"/>
            <a:chOff x="0" y="0"/>
            <a:chExt cx="8252094" cy="420929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8252094" cy="25953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663"/>
                </a:lnSpc>
              </a:pPr>
              <a:r>
                <a:rPr lang="en-US" sz="6386" i="true" b="true">
                  <a:solidFill>
                    <a:srgbClr val="242254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CONSTRUTOR DA CLASSE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3346213"/>
              <a:ext cx="8252094" cy="8711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6"/>
                </a:lnSpc>
              </a:pPr>
              <a:r>
                <a:rPr lang="en-US" sz="2043">
                  <a:solidFill>
                    <a:srgbClr val="24225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public planeta() { }</a:t>
              </a:r>
            </a:p>
            <a:p>
              <a:pPr algn="l">
                <a:lnSpc>
                  <a:spcPts val="2656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530511" y="4463996"/>
            <a:ext cx="4283762" cy="5815251"/>
            <a:chOff x="0" y="0"/>
            <a:chExt cx="5711683" cy="7753667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0"/>
              <a:ext cx="5711683" cy="3592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304"/>
                </a:lnSpc>
              </a:pPr>
              <a:r>
                <a:rPr lang="en-US" sz="4420" i="true" b="true">
                  <a:solidFill>
                    <a:srgbClr val="242254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Método SetDados (Sobrescrito)</a:t>
              </a:r>
            </a:p>
            <a:p>
              <a:pPr algn="l">
                <a:lnSpc>
                  <a:spcPts val="5304"/>
                </a:lnSpc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4106583"/>
              <a:ext cx="5711683" cy="36526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38"/>
                </a:lnSpc>
              </a:pPr>
              <a:r>
                <a:rPr lang="en-US" sz="1414">
                  <a:solidFill>
                    <a:srgbClr val="24225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public override void SetDados(string nome, double massa, double raio)</a:t>
              </a:r>
            </a:p>
            <a:p>
              <a:pPr algn="l">
                <a:lnSpc>
                  <a:spcPts val="1838"/>
                </a:lnSpc>
              </a:pPr>
              <a:r>
                <a:rPr lang="en-US" sz="1414">
                  <a:solidFill>
                    <a:srgbClr val="24225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{</a:t>
              </a:r>
            </a:p>
            <a:p>
              <a:pPr algn="l">
                <a:lnSpc>
                  <a:spcPts val="1838"/>
                </a:lnSpc>
              </a:pPr>
              <a:r>
                <a:rPr lang="en-US" sz="1414">
                  <a:solidFill>
                    <a:srgbClr val="24225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  base.SetDados(nome, massa, raio);</a:t>
              </a:r>
            </a:p>
            <a:p>
              <a:pPr algn="l">
                <a:lnSpc>
                  <a:spcPts val="1838"/>
                </a:lnSpc>
              </a:pPr>
              <a:r>
                <a:rPr lang="en-US" sz="1414">
                  <a:solidFill>
                    <a:srgbClr val="242254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}</a:t>
              </a:r>
            </a:p>
            <a:p>
              <a:pPr algn="l">
                <a:lnSpc>
                  <a:spcPts val="1838"/>
                </a:lnSpc>
              </a:pPr>
              <a:r>
                <a:rPr lang="en-US" sz="1414">
                  <a:solidFill>
                    <a:srgbClr val="242254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Usa override para sobrescrever o método da classe base.</a:t>
              </a:r>
            </a:p>
            <a:p>
              <a:pPr algn="l">
                <a:lnSpc>
                  <a:spcPts val="1838"/>
                </a:lnSpc>
              </a:pPr>
              <a:r>
                <a:rPr lang="en-US" sz="1414">
                  <a:solidFill>
                    <a:srgbClr val="242254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base.SetDados(...) chama o método da classe corpoCeleste, garantindo que o planeta armazene suas informações corretamente.</a:t>
              </a:r>
            </a:p>
            <a:p>
              <a:pPr algn="l">
                <a:lnSpc>
                  <a:spcPts val="1838"/>
                </a:lnSpc>
              </a:pPr>
            </a:p>
            <a:p>
              <a:pPr algn="l">
                <a:lnSpc>
                  <a:spcPts val="1838"/>
                </a:lnSpc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FDF9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144000" cy="10287000"/>
            <a:chOff x="0" y="0"/>
            <a:chExt cx="240829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422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408296" cy="2776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47750" y="388174"/>
            <a:ext cx="7268508" cy="9898826"/>
            <a:chOff x="0" y="0"/>
            <a:chExt cx="9691344" cy="1319843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9691344" cy="6105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000"/>
                </a:lnSpc>
              </a:pPr>
              <a:r>
                <a:rPr lang="en-US" sz="7500" i="true" b="true">
                  <a:solidFill>
                    <a:srgbClr val="FFFF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MÉTODO PARA CALCULAR A GRAVIDADE</a:t>
              </a:r>
            </a:p>
            <a:p>
              <a:pPr algn="l">
                <a:lnSpc>
                  <a:spcPts val="9000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6971625"/>
              <a:ext cx="9691344" cy="62363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public double GetGravidade()</a:t>
              </a:r>
            </a:p>
            <a:p>
              <a:pPr algn="l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{</a:t>
              </a:r>
            </a:p>
            <a:p>
              <a:pPr algn="l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  double G = 6.674e-11;</a:t>
              </a:r>
            </a:p>
            <a:p>
              <a:pPr algn="l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  return (G * m) / (r * r);</a:t>
              </a:r>
            </a:p>
            <a:p>
              <a:pPr algn="l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}</a:t>
              </a:r>
            </a:p>
            <a:p>
              <a:pPr algn="l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Retorna o valor da gravidade na superfície do planeta.</a:t>
              </a:r>
            </a:p>
            <a:p>
              <a:pPr algn="l">
                <a:lnSpc>
                  <a:spcPts val="3120"/>
                </a:lnSpc>
              </a:pPr>
            </a:p>
            <a:p>
              <a:pPr algn="l">
                <a:lnSpc>
                  <a:spcPts val="3120"/>
                </a:lnSpc>
              </a:pPr>
            </a:p>
            <a:p>
              <a:pPr algn="l">
                <a:lnSpc>
                  <a:spcPts val="3120"/>
                </a:lnSpc>
              </a:pPr>
            </a:p>
            <a:p>
              <a:pPr algn="l">
                <a:lnSpc>
                  <a:spcPts val="3120"/>
                </a:lnSpc>
              </a:pPr>
            </a:p>
            <a:p>
              <a:pPr algn="l">
                <a:lnSpc>
                  <a:spcPts val="31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90792" y="388174"/>
            <a:ext cx="7268508" cy="9508301"/>
            <a:chOff x="0" y="0"/>
            <a:chExt cx="9691344" cy="12677735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525"/>
              <a:ext cx="9691344" cy="6105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000"/>
                </a:lnSpc>
              </a:pPr>
              <a:r>
                <a:rPr lang="en-US" sz="7500" i="true" b="true">
                  <a:solidFill>
                    <a:srgbClr val="242254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EXIBIR INFORMAÇÕES DO PLANETA</a:t>
              </a:r>
            </a:p>
            <a:p>
              <a:pPr algn="l">
                <a:lnSpc>
                  <a:spcPts val="9000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6971625"/>
              <a:ext cx="9691344" cy="5715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>
                  <a:solidFill>
                    <a:srgbClr val="24225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public override void exibir_informações()</a:t>
              </a:r>
            </a:p>
            <a:p>
              <a:pPr algn="l">
                <a:lnSpc>
                  <a:spcPts val="3120"/>
                </a:lnSpc>
              </a:pPr>
              <a:r>
                <a:rPr lang="en-US" sz="2400">
                  <a:solidFill>
                    <a:srgbClr val="24225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{</a:t>
              </a:r>
            </a:p>
            <a:p>
              <a:pPr algn="l">
                <a:lnSpc>
                  <a:spcPts val="3120"/>
                </a:lnSpc>
              </a:pPr>
              <a:r>
                <a:rPr lang="en-US" sz="2400">
                  <a:solidFill>
                    <a:srgbClr val="24225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  base.exibir_informações();</a:t>
              </a:r>
            </a:p>
            <a:p>
              <a:pPr algn="l">
                <a:lnSpc>
                  <a:spcPts val="3120"/>
                </a:lnSpc>
              </a:pPr>
              <a:r>
                <a:rPr lang="en-US" sz="2400">
                  <a:solidFill>
                    <a:srgbClr val="24225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  Console.WriteLine($"  - Gravidade: {GetGravidade():F2} m/s²");</a:t>
              </a:r>
            </a:p>
            <a:p>
              <a:pPr algn="l">
                <a:lnSpc>
                  <a:spcPts val="3120"/>
                </a:lnSpc>
              </a:pPr>
              <a:r>
                <a:rPr lang="en-US" sz="2400">
                  <a:solidFill>
                    <a:srgbClr val="24225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}</a:t>
              </a:r>
            </a:p>
            <a:p>
              <a:pPr algn="l">
                <a:lnSpc>
                  <a:spcPts val="3120"/>
                </a:lnSpc>
              </a:pPr>
              <a:r>
                <a:rPr lang="en-US" sz="2400">
                  <a:solidFill>
                    <a:srgbClr val="24225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Chama exibir_informações() da classe base e adiciona a gravidade.</a:t>
              </a:r>
            </a:p>
            <a:p>
              <a:pPr algn="l">
                <a:lnSpc>
                  <a:spcPts val="3120"/>
                </a:lnSpc>
              </a:pPr>
              <a:r>
                <a:rPr lang="en-US" sz="2400">
                  <a:solidFill>
                    <a:srgbClr val="24225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F2 formata a saída com duas casas decimais.</a:t>
              </a:r>
            </a:p>
            <a:p>
              <a:pPr algn="l">
                <a:lnSpc>
                  <a:spcPts val="3120"/>
                </a:lnSpc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C7A3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22637" y="1623847"/>
            <a:ext cx="11922470" cy="7039305"/>
            <a:chOff x="0" y="0"/>
            <a:chExt cx="15896627" cy="938574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9525"/>
              <a:ext cx="15896627" cy="40160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930"/>
                </a:lnSpc>
              </a:pPr>
              <a:r>
                <a:rPr lang="en-US" sz="6608">
                  <a:solidFill>
                    <a:srgbClr val="242254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Definição da Classe ”asteroide”</a:t>
              </a:r>
            </a:p>
            <a:p>
              <a:pPr algn="l">
                <a:lnSpc>
                  <a:spcPts val="7930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4650846"/>
              <a:ext cx="15896627" cy="23588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54"/>
                </a:lnSpc>
              </a:pPr>
              <a:r>
                <a:rPr lang="en-US" sz="1784">
                  <a:solidFill>
                    <a:srgbClr val="24225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public class asteroide : corpoCeleste</a:t>
              </a:r>
            </a:p>
            <a:p>
              <a:pPr algn="l">
                <a:lnSpc>
                  <a:spcPts val="2854"/>
                </a:lnSpc>
              </a:pPr>
            </a:p>
            <a:p>
              <a:pPr algn="l">
                <a:lnSpc>
                  <a:spcPts val="2854"/>
                </a:lnSpc>
              </a:pPr>
              <a:r>
                <a:rPr lang="en-US" sz="1784" i="true">
                  <a:solidFill>
                    <a:srgbClr val="242254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Herda de corpoCeleste, assim como planeta.</a:t>
              </a:r>
            </a:p>
            <a:p>
              <a:pPr algn="l">
                <a:lnSpc>
                  <a:spcPts val="2854"/>
                </a:lnSpc>
              </a:pPr>
              <a:r>
                <a:rPr lang="en-US" sz="1784" i="true">
                  <a:solidFill>
                    <a:srgbClr val="242254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Adiciona novas propriedades específicas de asteroides, como:</a:t>
              </a:r>
            </a:p>
            <a:p>
              <a:pPr algn="l">
                <a:lnSpc>
                  <a:spcPts val="2854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7765928"/>
              <a:ext cx="15896627" cy="15554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1155671" indent="-288918" lvl="3">
                <a:lnSpc>
                  <a:spcPts val="2319"/>
                </a:lnSpc>
                <a:buFont typeface="Arial"/>
                <a:buChar char="￭"/>
              </a:pPr>
              <a:r>
                <a:rPr lang="en-US" sz="1784" i="true">
                  <a:solidFill>
                    <a:srgbClr val="242254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semiEixoMaior</a:t>
              </a:r>
            </a:p>
            <a:p>
              <a:pPr algn="l" marL="1155671" indent="-288918" lvl="3">
                <a:lnSpc>
                  <a:spcPts val="2319"/>
                </a:lnSpc>
                <a:buFont typeface="Arial"/>
                <a:buChar char="￭"/>
              </a:pPr>
              <a:r>
                <a:rPr lang="en-US" sz="1784" i="true">
                  <a:solidFill>
                    <a:srgbClr val="242254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excentricidade</a:t>
              </a:r>
            </a:p>
            <a:p>
              <a:pPr algn="l" marL="1155671" indent="-288918" lvl="3">
                <a:lnSpc>
                  <a:spcPts val="2319"/>
                </a:lnSpc>
                <a:buFont typeface="Arial"/>
                <a:buChar char="￭"/>
              </a:pPr>
              <a:r>
                <a:rPr lang="en-US" sz="1784" i="true">
                  <a:solidFill>
                    <a:srgbClr val="242254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orbitaEmTornoDe (referência ao planeta que ele orbita).</a:t>
              </a:r>
            </a:p>
            <a:p>
              <a:pPr algn="l">
                <a:lnSpc>
                  <a:spcPts val="2319"/>
                </a:lnSpc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E462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144000" cy="10287000"/>
            <a:chOff x="0" y="0"/>
            <a:chExt cx="240829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3BDD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2408296" cy="2690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666690" y="482107"/>
            <a:ext cx="7592610" cy="8773252"/>
            <a:chOff x="0" y="0"/>
            <a:chExt cx="10123480" cy="1169767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10123480" cy="33763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646"/>
                </a:lnSpc>
              </a:pPr>
              <a:r>
                <a:rPr lang="en-US" sz="5538" i="true" b="true">
                  <a:solidFill>
                    <a:srgbClr val="FFFF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MÉTODO PARA EXIBIR INFORMAÇÕES</a:t>
              </a:r>
            </a:p>
            <a:p>
              <a:pPr algn="l">
                <a:lnSpc>
                  <a:spcPts val="6646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025056"/>
              <a:ext cx="10123480" cy="76796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04"/>
                </a:lnSpc>
              </a:pPr>
              <a:r>
                <a:rPr lang="en-US" sz="1772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public override void exibir_informações()</a:t>
              </a:r>
            </a:p>
            <a:p>
              <a:pPr algn="l">
                <a:lnSpc>
                  <a:spcPts val="2304"/>
                </a:lnSpc>
              </a:pPr>
              <a:r>
                <a:rPr lang="en-US" sz="1772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{</a:t>
              </a:r>
            </a:p>
            <a:p>
              <a:pPr algn="l">
                <a:lnSpc>
                  <a:spcPts val="2304"/>
                </a:lnSpc>
              </a:pPr>
              <a:r>
                <a:rPr lang="en-US" sz="1772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  base.exibir_informações();</a:t>
              </a:r>
            </a:p>
            <a:p>
              <a:pPr algn="l">
                <a:lnSpc>
                  <a:spcPts val="2304"/>
                </a:lnSpc>
              </a:pPr>
              <a:r>
                <a:rPr lang="en-US" sz="1772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  Console.WriteLine($"  - Orbita ao redor de: {(orbitaEmTornoDe != null ? orbitaEmTornoDe.getnome() : "Desconhecido")}");</a:t>
              </a:r>
            </a:p>
            <a:p>
              <a:pPr algn="l">
                <a:lnSpc>
                  <a:spcPts val="2304"/>
                </a:lnSpc>
              </a:pPr>
              <a:r>
                <a:rPr lang="en-US" sz="1772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  Console.WriteLine($"  - Semi-eixo maior: {semiEixoMaior:F0} m");</a:t>
              </a:r>
            </a:p>
            <a:p>
              <a:pPr algn="l">
                <a:lnSpc>
                  <a:spcPts val="2304"/>
                </a:lnSpc>
              </a:pPr>
              <a:r>
                <a:rPr lang="en-US" sz="1772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  Console.WriteLine($"  - Excentricidade: {excentricidade:F2}");</a:t>
              </a:r>
            </a:p>
            <a:p>
              <a:pPr algn="l">
                <a:lnSpc>
                  <a:spcPts val="2304"/>
                </a:lnSpc>
              </a:pPr>
            </a:p>
            <a:p>
              <a:pPr algn="l">
                <a:lnSpc>
                  <a:spcPts val="2304"/>
                </a:lnSpc>
              </a:pPr>
              <a:r>
                <a:rPr lang="en-US" sz="1772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  if (orbitaEmTornoDe != null)</a:t>
              </a:r>
            </a:p>
            <a:p>
              <a:pPr algn="l">
                <a:lnSpc>
                  <a:spcPts val="2304"/>
                </a:lnSpc>
              </a:pPr>
              <a:r>
                <a:rPr lang="en-US" sz="1772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  {</a:t>
              </a:r>
            </a:p>
            <a:p>
              <a:pPr algn="l">
                <a:lnSpc>
                  <a:spcPts val="2304"/>
                </a:lnSpc>
              </a:pPr>
              <a:r>
                <a:rPr lang="en-US" sz="1772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      Console.WriteLine($"  - Período orbital: {GetPeriodoOrbital() / (60 * 60 * 24):F2} dias");</a:t>
              </a:r>
            </a:p>
            <a:p>
              <a:pPr algn="l">
                <a:lnSpc>
                  <a:spcPts val="2304"/>
                </a:lnSpc>
              </a:pPr>
              <a:r>
                <a:rPr lang="en-US" sz="1772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  }</a:t>
              </a:r>
            </a:p>
            <a:p>
              <a:pPr algn="l">
                <a:lnSpc>
                  <a:spcPts val="2304"/>
                </a:lnSpc>
              </a:pPr>
              <a:r>
                <a:rPr lang="en-US" sz="1772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}</a:t>
              </a:r>
            </a:p>
            <a:p>
              <a:pPr algn="l">
                <a:lnSpc>
                  <a:spcPts val="2304"/>
                </a:lnSpc>
              </a:pPr>
              <a:r>
                <a:rPr lang="en-US" sz="1772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Exibe os parâmetros da órbita do asteroide.</a:t>
              </a:r>
            </a:p>
            <a:p>
              <a:pPr algn="l">
                <a:lnSpc>
                  <a:spcPts val="2304"/>
                </a:lnSpc>
              </a:pPr>
              <a:r>
                <a:rPr lang="en-US" sz="1772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Se houver um planeta de órbita definido, exibe o período orbital.</a:t>
              </a:r>
            </a:p>
            <a:p>
              <a:pPr algn="l">
                <a:lnSpc>
                  <a:spcPts val="230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54994" y="482107"/>
            <a:ext cx="8234012" cy="9082745"/>
            <a:chOff x="0" y="0"/>
            <a:chExt cx="10978683" cy="1211032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9525"/>
              <a:ext cx="10978683" cy="43734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470"/>
                </a:lnSpc>
              </a:pPr>
              <a:r>
                <a:rPr lang="en-US" sz="5392" i="true" b="true">
                  <a:solidFill>
                    <a:srgbClr val="242254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MÉTODO PARA CALCULAR O PERÍODO ORBITAL</a:t>
              </a:r>
            </a:p>
            <a:p>
              <a:pPr algn="l">
                <a:lnSpc>
                  <a:spcPts val="6470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5023606"/>
              <a:ext cx="10978683" cy="70935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43"/>
                </a:lnSpc>
              </a:pPr>
              <a:r>
                <a:rPr lang="en-US" sz="1725">
                  <a:solidFill>
                    <a:srgbClr val="24225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public double GetPeriodoOrbital()</a:t>
              </a:r>
            </a:p>
            <a:p>
              <a:pPr algn="l">
                <a:lnSpc>
                  <a:spcPts val="2243"/>
                </a:lnSpc>
              </a:pPr>
              <a:r>
                <a:rPr lang="en-US" sz="1725">
                  <a:solidFill>
                    <a:srgbClr val="24225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{</a:t>
              </a:r>
            </a:p>
            <a:p>
              <a:pPr algn="l">
                <a:lnSpc>
                  <a:spcPts val="2243"/>
                </a:lnSpc>
              </a:pPr>
              <a:r>
                <a:rPr lang="en-US" sz="1725">
                  <a:solidFill>
                    <a:srgbClr val="24225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  if (orbitaEmTornoDe == null)</a:t>
              </a:r>
            </a:p>
            <a:p>
              <a:pPr algn="l">
                <a:lnSpc>
                  <a:spcPts val="2243"/>
                </a:lnSpc>
              </a:pPr>
              <a:r>
                <a:rPr lang="en-US" sz="1725">
                  <a:solidFill>
                    <a:srgbClr val="24225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  {</a:t>
              </a:r>
            </a:p>
            <a:p>
              <a:pPr algn="l">
                <a:lnSpc>
                  <a:spcPts val="2243"/>
                </a:lnSpc>
              </a:pPr>
              <a:r>
                <a:rPr lang="en-US" sz="1725">
                  <a:solidFill>
                    <a:srgbClr val="24225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      throw new InvalidOperationException("O asteroide não está orbitando nenhum planeta!");</a:t>
              </a:r>
            </a:p>
            <a:p>
              <a:pPr algn="l">
                <a:lnSpc>
                  <a:spcPts val="2243"/>
                </a:lnSpc>
              </a:pPr>
              <a:r>
                <a:rPr lang="en-US" sz="1725">
                  <a:solidFill>
                    <a:srgbClr val="24225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  }</a:t>
              </a:r>
            </a:p>
            <a:p>
              <a:pPr algn="l">
                <a:lnSpc>
                  <a:spcPts val="2243"/>
                </a:lnSpc>
              </a:pPr>
            </a:p>
            <a:p>
              <a:pPr algn="l">
                <a:lnSpc>
                  <a:spcPts val="2243"/>
                </a:lnSpc>
              </a:pPr>
              <a:r>
                <a:rPr lang="en-US" sz="1725">
                  <a:solidFill>
                    <a:srgbClr val="24225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  double G = 6.674e-11;</a:t>
              </a:r>
            </a:p>
            <a:p>
              <a:pPr algn="l">
                <a:lnSpc>
                  <a:spcPts val="2243"/>
                </a:lnSpc>
              </a:pPr>
              <a:r>
                <a:rPr lang="en-US" sz="1725">
                  <a:solidFill>
                    <a:srgbClr val="24225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  double M = orbitaEmTornoDe.getmassa();</a:t>
              </a:r>
            </a:p>
            <a:p>
              <a:pPr algn="l">
                <a:lnSpc>
                  <a:spcPts val="2243"/>
                </a:lnSpc>
              </a:pPr>
              <a:r>
                <a:rPr lang="en-US" sz="1725">
                  <a:solidFill>
                    <a:srgbClr val="24225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  return 2 * Math.PI * Math.Sqrt(Math.Pow(semiEixoMaior, 3) / (G * M));</a:t>
              </a:r>
            </a:p>
            <a:p>
              <a:pPr algn="l">
                <a:lnSpc>
                  <a:spcPts val="2243"/>
                </a:lnSpc>
              </a:pPr>
              <a:r>
                <a:rPr lang="en-US" sz="1725">
                  <a:solidFill>
                    <a:srgbClr val="24225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}</a:t>
              </a:r>
            </a:p>
            <a:p>
              <a:pPr algn="l">
                <a:lnSpc>
                  <a:spcPts val="2243"/>
                </a:lnSpc>
              </a:pPr>
              <a:r>
                <a:rPr lang="en-US" sz="1725">
                  <a:solidFill>
                    <a:srgbClr val="24225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Aplica a Terceira Lei de Kepler para calcular o tempo que o asteroide leva para orbitar um planeta.</a:t>
              </a:r>
            </a:p>
            <a:p>
              <a:pPr algn="l">
                <a:lnSpc>
                  <a:spcPts val="2243"/>
                </a:lnSpc>
              </a:pPr>
              <a:r>
                <a:rPr lang="en-US" sz="1725">
                  <a:solidFill>
                    <a:srgbClr val="24225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Verifica se o asteroide tem um planeta associado (orbitaEmTornoDe != null).</a:t>
              </a:r>
            </a:p>
            <a:p>
              <a:pPr algn="l">
                <a:lnSpc>
                  <a:spcPts val="2243"/>
                </a:lnSpc>
              </a:pPr>
            </a:p>
            <a:p>
              <a:pPr algn="l">
                <a:lnSpc>
                  <a:spcPts val="2243"/>
                </a:lnSpc>
              </a:pP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E462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06795" y="0"/>
            <a:ext cx="9481205" cy="10287000"/>
            <a:chOff x="0" y="0"/>
            <a:chExt cx="249710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97107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97107">
                  <a:moveTo>
                    <a:pt x="0" y="0"/>
                  </a:moveTo>
                  <a:lnTo>
                    <a:pt x="2497107" y="0"/>
                  </a:lnTo>
                  <a:lnTo>
                    <a:pt x="249710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422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497107" cy="2776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346139"/>
            <a:ext cx="7321972" cy="4386168"/>
            <a:chOff x="0" y="0"/>
            <a:chExt cx="9762629" cy="584822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9762629" cy="3324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550"/>
                </a:lnSpc>
              </a:pPr>
              <a:r>
                <a:rPr lang="en-US" sz="5458">
                  <a:solidFill>
                    <a:srgbClr val="24225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PROGRAMA PRINCIPAL</a:t>
              </a:r>
            </a:p>
            <a:p>
              <a:pPr algn="l">
                <a:lnSpc>
                  <a:spcPts val="6550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963278"/>
              <a:ext cx="9762629" cy="18849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70"/>
                </a:lnSpc>
              </a:pPr>
              <a:r>
                <a:rPr lang="en-US" sz="1746">
                  <a:solidFill>
                    <a:srgbClr val="24225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static void Main(string[] args)</a:t>
              </a:r>
            </a:p>
            <a:p>
              <a:pPr algn="l">
                <a:lnSpc>
                  <a:spcPts val="2270"/>
                </a:lnSpc>
              </a:pPr>
            </a:p>
            <a:p>
              <a:pPr algn="l">
                <a:lnSpc>
                  <a:spcPts val="2270"/>
                </a:lnSpc>
              </a:pPr>
              <a:r>
                <a:rPr lang="en-US" sz="1746">
                  <a:solidFill>
                    <a:srgbClr val="242254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Função principal do programa, onde os objetos são criados e testados.</a:t>
              </a:r>
            </a:p>
            <a:p>
              <a:pPr algn="l">
                <a:lnSpc>
                  <a:spcPts val="227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5345612"/>
            <a:ext cx="4585568" cy="3045502"/>
            <a:chOff x="0" y="0"/>
            <a:chExt cx="6114090" cy="406067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525"/>
              <a:ext cx="6114090" cy="2066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02"/>
                </a:lnSpc>
              </a:pPr>
              <a:r>
                <a:rPr lang="en-US" sz="3418">
                  <a:solidFill>
                    <a:srgbClr val="24225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CRIANDO UM PLANETA (TERRA)</a:t>
              </a:r>
            </a:p>
            <a:p>
              <a:pPr algn="l">
                <a:lnSpc>
                  <a:spcPts val="4102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926669"/>
              <a:ext cx="6114090" cy="1134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22"/>
                </a:lnSpc>
              </a:pPr>
              <a:r>
                <a:rPr lang="en-US" sz="1093">
                  <a:solidFill>
                    <a:srgbClr val="24225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planeta planeta = new planeta();</a:t>
              </a:r>
            </a:p>
            <a:p>
              <a:pPr algn="l">
                <a:lnSpc>
                  <a:spcPts val="1422"/>
                </a:lnSpc>
              </a:pPr>
              <a:r>
                <a:rPr lang="en-US" sz="1093">
                  <a:solidFill>
                    <a:srgbClr val="24225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planeta.SetDados("Terra", 5.972e24, 6.371e6);</a:t>
              </a:r>
            </a:p>
            <a:p>
              <a:pPr algn="l">
                <a:lnSpc>
                  <a:spcPts val="1422"/>
                </a:lnSpc>
              </a:pPr>
              <a:r>
                <a:rPr lang="en-US" sz="1093">
                  <a:solidFill>
                    <a:srgbClr val="24225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planeta.exibir_informações();</a:t>
              </a:r>
            </a:p>
            <a:p>
              <a:pPr algn="l">
                <a:lnSpc>
                  <a:spcPts val="1422"/>
                </a:lnSpc>
              </a:pPr>
              <a:r>
                <a:rPr lang="en-US" sz="1093">
                  <a:solidFill>
                    <a:srgbClr val="24225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Cria e define a Terra, exibindo suas informações.</a:t>
              </a:r>
            </a:p>
            <a:p>
              <a:pPr algn="l">
                <a:lnSpc>
                  <a:spcPts val="1422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886412" y="328618"/>
            <a:ext cx="7321972" cy="4421209"/>
            <a:chOff x="0" y="0"/>
            <a:chExt cx="9762629" cy="589494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9525"/>
              <a:ext cx="9762629" cy="22279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550"/>
                </a:lnSpc>
              </a:pPr>
              <a:r>
                <a:rPr lang="en-US" sz="5458" i="true" b="true">
                  <a:solidFill>
                    <a:srgbClr val="FFFF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CRIANDO UM ASTEROIDE (CERES)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867000"/>
              <a:ext cx="9762629" cy="30279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70"/>
                </a:lnSpc>
              </a:pPr>
              <a:r>
                <a:rPr lang="en-US" sz="174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asteroide ceres = new asteroide("Ceres", 9.393e20, 469730, 2.77e11, 0.08);</a:t>
              </a:r>
            </a:p>
            <a:p>
              <a:pPr algn="l">
                <a:lnSpc>
                  <a:spcPts val="2270"/>
                </a:lnSpc>
              </a:pPr>
              <a:r>
                <a:rPr lang="en-US" sz="174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ceres.SetOrbita(planeta);</a:t>
              </a:r>
            </a:p>
            <a:p>
              <a:pPr algn="l">
                <a:lnSpc>
                  <a:spcPts val="2270"/>
                </a:lnSpc>
              </a:pPr>
              <a:r>
                <a:rPr lang="en-US" sz="174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ceres.exibir_informações();</a:t>
              </a:r>
            </a:p>
            <a:p>
              <a:pPr algn="l">
                <a:lnSpc>
                  <a:spcPts val="2270"/>
                </a:lnSpc>
              </a:pPr>
            </a:p>
            <a:p>
              <a:pPr algn="l">
                <a:lnSpc>
                  <a:spcPts val="2270"/>
                </a:lnSpc>
              </a:pPr>
              <a:r>
                <a:rPr lang="en-US" sz="1746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Cria Ceres, define sua órbita ao redor da Terra e exibe suas informações.</a:t>
              </a:r>
            </a:p>
            <a:p>
              <a:pPr algn="l">
                <a:lnSpc>
                  <a:spcPts val="227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886412" y="5316862"/>
            <a:ext cx="7321972" cy="3303551"/>
            <a:chOff x="0" y="0"/>
            <a:chExt cx="9762629" cy="4404735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9525"/>
              <a:ext cx="9762629" cy="11187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550"/>
                </a:lnSpc>
              </a:pPr>
              <a:r>
                <a:rPr lang="en-US" sz="5458" i="true" b="true">
                  <a:solidFill>
                    <a:srgbClr val="FFFF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FINALIZAÇÃO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757789"/>
              <a:ext cx="9762629" cy="26469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70"/>
                </a:lnSpc>
              </a:pPr>
              <a:r>
                <a:rPr lang="en-US" sz="174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Console.ReadKey();</a:t>
              </a:r>
            </a:p>
            <a:p>
              <a:pPr algn="l">
                <a:lnSpc>
                  <a:spcPts val="2270"/>
                </a:lnSpc>
              </a:pPr>
            </a:p>
            <a:p>
              <a:pPr algn="l">
                <a:lnSpc>
                  <a:spcPts val="2270"/>
                </a:lnSpc>
              </a:pPr>
            </a:p>
            <a:p>
              <a:pPr algn="l">
                <a:lnSpc>
                  <a:spcPts val="2270"/>
                </a:lnSpc>
              </a:pPr>
              <a:r>
                <a:rPr lang="en-US" sz="1746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Aguarda o usuário pressionar uma tecla para manter o console aberto.</a:t>
              </a:r>
            </a:p>
            <a:p>
              <a:pPr algn="l">
                <a:lnSpc>
                  <a:spcPts val="2270"/>
                </a:lnSpc>
              </a:pPr>
            </a:p>
            <a:p>
              <a:pPr algn="l">
                <a:lnSpc>
                  <a:spcPts val="2270"/>
                </a:lnSpc>
              </a:pP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324B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53011" y="3576956"/>
            <a:ext cx="1052482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José Ulika Chiseva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BD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02423" y="1022271"/>
            <a:ext cx="13483153" cy="8242459"/>
            <a:chOff x="0" y="0"/>
            <a:chExt cx="17977538" cy="109899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4209201" y="0"/>
              <a:ext cx="9559136" cy="3281404"/>
            </a:xfrm>
            <a:custGeom>
              <a:avLst/>
              <a:gdLst/>
              <a:ahLst/>
              <a:cxnLst/>
              <a:rect r="r" b="b" t="t" l="l"/>
              <a:pathLst>
                <a:path h="3281404" w="9559136">
                  <a:moveTo>
                    <a:pt x="0" y="0"/>
                  </a:moveTo>
                  <a:lnTo>
                    <a:pt x="9559136" y="0"/>
                  </a:lnTo>
                  <a:lnTo>
                    <a:pt x="9559136" y="3281404"/>
                  </a:lnTo>
                  <a:lnTo>
                    <a:pt x="0" y="32814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4462185"/>
              <a:ext cx="17977538" cy="3057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00"/>
                </a:lnSpc>
              </a:pPr>
              <a:r>
                <a:rPr lang="en-US" b="true" sz="7500" i="true">
                  <a:solidFill>
                    <a:srgbClr val="242254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Explicação Física e cientifica do código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8398510"/>
              <a:ext cx="17977538" cy="2591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120"/>
                </a:lnSpc>
              </a:pPr>
              <a:r>
                <a:rPr lang="en-US" sz="2400" i="true">
                  <a:solidFill>
                    <a:srgbClr val="242254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Este programa simula conceitos fundamentais da astrofísica e da mecânica celeste, modelando corpos celestes como planetas e asteroides. Ele utiliza princípios da gravitação universal de Newton para calcular a aceleração gravitacional de um planeta e o terceiro lei de Kepler para determinar o período orbital de um asteroide.</a:t>
              </a:r>
            </a:p>
            <a:p>
              <a:pPr algn="just">
                <a:lnSpc>
                  <a:spcPts val="3120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9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4813" y="1028700"/>
            <a:ext cx="7710963" cy="7710963"/>
          </a:xfrm>
          <a:custGeom>
            <a:avLst/>
            <a:gdLst/>
            <a:ahLst/>
            <a:cxnLst/>
            <a:rect r="r" b="b" t="t" l="l"/>
            <a:pathLst>
              <a:path h="7710963" w="7710963">
                <a:moveTo>
                  <a:pt x="0" y="0"/>
                </a:moveTo>
                <a:lnTo>
                  <a:pt x="7710963" y="0"/>
                </a:lnTo>
                <a:lnTo>
                  <a:pt x="7710963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516553" y="5267560"/>
            <a:ext cx="2053762" cy="677064"/>
          </a:xfrm>
          <a:custGeom>
            <a:avLst/>
            <a:gdLst/>
            <a:ahLst/>
            <a:cxnLst/>
            <a:rect r="r" b="b" t="t" l="l"/>
            <a:pathLst>
              <a:path h="677064" w="2053762">
                <a:moveTo>
                  <a:pt x="0" y="0"/>
                </a:moveTo>
                <a:lnTo>
                  <a:pt x="2053762" y="0"/>
                </a:lnTo>
                <a:lnTo>
                  <a:pt x="2053762" y="677065"/>
                </a:lnTo>
                <a:lnTo>
                  <a:pt x="0" y="6770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886899" y="1814144"/>
            <a:ext cx="9372401" cy="6371545"/>
            <a:chOff x="0" y="0"/>
            <a:chExt cx="12496534" cy="849539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2496534" cy="3093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106"/>
                </a:lnSpc>
              </a:pPr>
              <a:r>
                <a:rPr lang="en-US" sz="7589" i="true" b="true">
                  <a:solidFill>
                    <a:srgbClr val="242254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Gravidade planetária.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814995"/>
              <a:ext cx="12496534" cy="10521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78"/>
                </a:lnSpc>
              </a:pPr>
              <a:r>
                <a:rPr lang="en-US" sz="2049" i="true">
                  <a:solidFill>
                    <a:srgbClr val="242254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O programa calcula a aceleração gravitacional na superfície de um planeta usando a equação de Newton: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5728916"/>
              <a:ext cx="12496534" cy="26925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1327186" indent="-331796" lvl="3">
                <a:lnSpc>
                  <a:spcPts val="2663"/>
                </a:lnSpc>
                <a:buFont typeface="Arial"/>
                <a:buChar char="￭"/>
              </a:pPr>
              <a:r>
                <a:rPr lang="en-US" sz="2049" i="true">
                  <a:solidFill>
                    <a:srgbClr val="242254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G = 6,674 x 10^-11 (constante gravitacional universal),</a:t>
              </a:r>
            </a:p>
            <a:p>
              <a:pPr algn="l" marL="1327186" indent="-331796" lvl="3">
                <a:lnSpc>
                  <a:spcPts val="2663"/>
                </a:lnSpc>
                <a:buFont typeface="Arial"/>
                <a:buChar char="￭"/>
              </a:pPr>
              <a:r>
                <a:rPr lang="en-US" sz="2049" i="true">
                  <a:solidFill>
                    <a:srgbClr val="242254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M é a massa do planeta,</a:t>
              </a:r>
            </a:p>
            <a:p>
              <a:pPr algn="l" marL="1327186" indent="-331796" lvl="3">
                <a:lnSpc>
                  <a:spcPts val="2663"/>
                </a:lnSpc>
                <a:buFont typeface="Arial"/>
                <a:buChar char="￭"/>
              </a:pPr>
              <a:r>
                <a:rPr lang="en-US" sz="2049" i="true">
                  <a:solidFill>
                    <a:srgbClr val="242254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R é o raio do planeta.</a:t>
              </a:r>
            </a:p>
            <a:p>
              <a:pPr algn="l" marL="1327186" indent="-331796" lvl="3">
                <a:lnSpc>
                  <a:spcPts val="2663"/>
                </a:lnSpc>
                <a:buFont typeface="Arial"/>
                <a:buChar char="￭"/>
              </a:pPr>
              <a:r>
                <a:rPr lang="en-US" sz="2049" i="true">
                  <a:solidFill>
                    <a:srgbClr val="242254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Assim, ele determina a força gravitacional que um corpo experimentaria ao estar na superfície do planeta.</a:t>
              </a:r>
            </a:p>
            <a:p>
              <a:pPr algn="l">
                <a:lnSpc>
                  <a:spcPts val="2663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A3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89011" y="265564"/>
            <a:ext cx="11709977" cy="9755873"/>
            <a:chOff x="0" y="0"/>
            <a:chExt cx="15613303" cy="130078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969277" y="0"/>
              <a:ext cx="7674749" cy="4962507"/>
            </a:xfrm>
            <a:custGeom>
              <a:avLst/>
              <a:gdLst/>
              <a:ahLst/>
              <a:cxnLst/>
              <a:rect r="r" b="b" t="t" l="l"/>
              <a:pathLst>
                <a:path h="4962507" w="7674749">
                  <a:moveTo>
                    <a:pt x="0" y="0"/>
                  </a:moveTo>
                  <a:lnTo>
                    <a:pt x="7674749" y="0"/>
                  </a:lnTo>
                  <a:lnTo>
                    <a:pt x="7674749" y="4962507"/>
                  </a:lnTo>
                  <a:lnTo>
                    <a:pt x="0" y="4962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5619085"/>
              <a:ext cx="15613303" cy="13235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16"/>
                </a:lnSpc>
              </a:pPr>
              <a:r>
                <a:rPr lang="en-US" b="true" sz="6513" i="true">
                  <a:solidFill>
                    <a:srgbClr val="242254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Órbitas e leis de Kepler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7602580"/>
              <a:ext cx="15613303" cy="13497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13"/>
                </a:lnSpc>
              </a:pPr>
              <a:r>
                <a:rPr lang="en-US" sz="1563" i="true">
                  <a:solidFill>
                    <a:srgbClr val="242254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O asteroide tem uma órbita ao redor de um planeta, e seu período orbital é calculado usando a Terceira Lei de Kepler</a:t>
              </a:r>
            </a:p>
            <a:p>
              <a:pPr algn="just">
                <a:lnSpc>
                  <a:spcPts val="2813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514573"/>
              <a:ext cx="15613303" cy="34843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48"/>
                </a:lnSpc>
              </a:pPr>
              <a:r>
                <a:rPr lang="en-US" sz="1693" i="true">
                  <a:solidFill>
                    <a:srgbClr val="242254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Onde:</a:t>
              </a:r>
            </a:p>
            <a:p>
              <a:pPr algn="l" marL="1096915" indent="-274229" lvl="3">
                <a:lnSpc>
                  <a:spcPts val="3048"/>
                </a:lnSpc>
                <a:buFont typeface="Arial"/>
                <a:buChar char="￭"/>
              </a:pPr>
              <a:r>
                <a:rPr lang="en-US" sz="1693" i="true">
                  <a:solidFill>
                    <a:srgbClr val="242254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 é o semi-eixo maior da órbita do asteroide,</a:t>
              </a:r>
            </a:p>
            <a:p>
              <a:pPr algn="l" marL="1096915" indent="-274229" lvl="3">
                <a:lnSpc>
                  <a:spcPts val="3048"/>
                </a:lnSpc>
                <a:buFont typeface="Arial"/>
                <a:buChar char="￭"/>
              </a:pPr>
              <a:r>
                <a:rPr lang="en-US" sz="1693" i="true">
                  <a:solidFill>
                    <a:srgbClr val="242254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M é a massa do planeta ao redor do qual ele orbita,</a:t>
              </a:r>
            </a:p>
            <a:p>
              <a:pPr algn="l" marL="1096915" indent="-274229" lvl="3">
                <a:lnSpc>
                  <a:spcPts val="3048"/>
                </a:lnSpc>
                <a:buFont typeface="Arial"/>
                <a:buChar char="￭"/>
              </a:pPr>
              <a:r>
                <a:rPr lang="en-US" sz="1693" i="true">
                  <a:solidFill>
                    <a:srgbClr val="242254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T representa o tempo que o asteroide leva para completar uma volta ao redor do planeta.</a:t>
              </a:r>
            </a:p>
            <a:p>
              <a:pPr algn="l">
                <a:lnSpc>
                  <a:spcPts val="3048"/>
                </a:lnSpc>
              </a:pPr>
              <a:r>
                <a:rPr lang="en-US" sz="1693" i="true">
                  <a:solidFill>
                    <a:srgbClr val="242254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Esse cálculo é fundamental para entender os movimentos de asteroides, luas e até exoplanetas em torno de estrelas.</a:t>
              </a:r>
            </a:p>
            <a:p>
              <a:pPr algn="l">
                <a:lnSpc>
                  <a:spcPts val="3048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596357" y="6595338"/>
            <a:ext cx="2146768" cy="951100"/>
          </a:xfrm>
          <a:custGeom>
            <a:avLst/>
            <a:gdLst/>
            <a:ahLst/>
            <a:cxnLst/>
            <a:rect r="r" b="b" t="t" l="l"/>
            <a:pathLst>
              <a:path h="951100" w="2146768">
                <a:moveTo>
                  <a:pt x="0" y="0"/>
                </a:moveTo>
                <a:lnTo>
                  <a:pt x="2146768" y="0"/>
                </a:lnTo>
                <a:lnTo>
                  <a:pt x="2146768" y="951100"/>
                </a:lnTo>
                <a:lnTo>
                  <a:pt x="0" y="95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2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1174" y="2158536"/>
            <a:ext cx="6080481" cy="5969927"/>
          </a:xfrm>
          <a:custGeom>
            <a:avLst/>
            <a:gdLst/>
            <a:ahLst/>
            <a:cxnLst/>
            <a:rect r="r" b="b" t="t" l="l"/>
            <a:pathLst>
              <a:path h="5969927" w="6080481">
                <a:moveTo>
                  <a:pt x="0" y="0"/>
                </a:moveTo>
                <a:lnTo>
                  <a:pt x="6080481" y="0"/>
                </a:lnTo>
                <a:lnTo>
                  <a:pt x="6080481" y="5969928"/>
                </a:lnTo>
                <a:lnTo>
                  <a:pt x="0" y="59699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302266" y="2563431"/>
            <a:ext cx="7374560" cy="5160139"/>
            <a:chOff x="0" y="0"/>
            <a:chExt cx="9832746" cy="688018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441325"/>
              <a:ext cx="9832746" cy="3267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480"/>
                </a:lnSpc>
              </a:pPr>
              <a:r>
                <a:rPr lang="en-US" sz="5400" i="true" b="true">
                  <a:solidFill>
                    <a:srgbClr val="FDF9DE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Órbita Elíptica e Excentricidade</a:t>
              </a:r>
            </a:p>
            <a:p>
              <a:pPr algn="l">
                <a:lnSpc>
                  <a:spcPts val="6480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5126315"/>
              <a:ext cx="9832746" cy="16624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35"/>
                </a:lnSpc>
              </a:pPr>
              <a:r>
                <a:rPr lang="en-US" sz="1950" i="true">
                  <a:solidFill>
                    <a:srgbClr val="FDF9DE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 excentricidade define o quão oval é a órbita do asteroide. Quando e=0, a órbita é circular; quando e está próximo de 1, a órbita é extremamente alongada. </a:t>
              </a:r>
            </a:p>
            <a:p>
              <a:pPr algn="l">
                <a:lnSpc>
                  <a:spcPts val="2535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BD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44100" y="1288019"/>
            <a:ext cx="7710963" cy="7710963"/>
          </a:xfrm>
          <a:custGeom>
            <a:avLst/>
            <a:gdLst/>
            <a:ahLst/>
            <a:cxnLst/>
            <a:rect r="r" b="b" t="t" l="l"/>
            <a:pathLst>
              <a:path h="7710963" w="7710963">
                <a:moveTo>
                  <a:pt x="0" y="0"/>
                </a:moveTo>
                <a:lnTo>
                  <a:pt x="7710963" y="0"/>
                </a:lnTo>
                <a:lnTo>
                  <a:pt x="7710963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77173" y="1490400"/>
            <a:ext cx="6865510" cy="7306199"/>
            <a:chOff x="0" y="0"/>
            <a:chExt cx="9154014" cy="974159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39700"/>
              <a:ext cx="9154014" cy="2768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189"/>
                </a:lnSpc>
              </a:pPr>
              <a:r>
                <a:rPr lang="en-US" sz="6825" i="true" b="true">
                  <a:solidFill>
                    <a:srgbClr val="242254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Ceres</a:t>
              </a:r>
            </a:p>
            <a:p>
              <a:pPr algn="l">
                <a:lnSpc>
                  <a:spcPts val="8189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920450"/>
              <a:ext cx="9154014" cy="41535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 i="true">
                  <a:solidFill>
                    <a:srgbClr val="242254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O asteroide mencionado no código é Ceres, o maior objeto do Cinturão de Asteroides entre Marte e Júpiter. Ceres é classificado como um planeta anão, pois tem massa suficiente para ter uma forma esférica, mas não limpou sua órbita de outros corpos menores.</a:t>
              </a:r>
            </a:p>
            <a:p>
              <a:pPr algn="l">
                <a:lnSpc>
                  <a:spcPts val="3120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8721789"/>
              <a:ext cx="9154014" cy="10293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 i="true">
                  <a:solidFill>
                    <a:srgbClr val="242254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Descoberto em: 1801, por Giuseppe Piazzi</a:t>
              </a:r>
            </a:p>
            <a:p>
              <a:pPr algn="l">
                <a:lnSpc>
                  <a:spcPts val="3120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DF9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47098" y="3109483"/>
            <a:ext cx="11593805" cy="4068035"/>
            <a:chOff x="0" y="0"/>
            <a:chExt cx="15458406" cy="542404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9050"/>
              <a:ext cx="15458406" cy="1508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910"/>
                </a:lnSpc>
              </a:pPr>
              <a:r>
                <a:rPr lang="en-US" b="true" sz="7425" i="true">
                  <a:solidFill>
                    <a:srgbClr val="242254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Conclusõa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316850"/>
              <a:ext cx="15458406" cy="31121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 i="true">
                  <a:solidFill>
                    <a:srgbClr val="242254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Este código representa uma simulação simplificada do Sistema Solar, aplicando conceitos de física clássica e astrofísica. Ele pode ser expandido para incluir mais corpos celestes, interações gravitacionais mais complexas e até mesmo visualizações gráficas do movimento dos astros. </a:t>
              </a:r>
            </a:p>
            <a:p>
              <a:pPr algn="ctr">
                <a:lnSpc>
                  <a:spcPts val="3120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2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7648" y="3529672"/>
            <a:ext cx="8115300" cy="5218368"/>
            <a:chOff x="0" y="0"/>
            <a:chExt cx="10820400" cy="69578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498490"/>
              <a:ext cx="10820400" cy="5459334"/>
            </a:xfrm>
            <a:custGeom>
              <a:avLst/>
              <a:gdLst/>
              <a:ahLst/>
              <a:cxnLst/>
              <a:rect r="r" b="b" t="t" l="l"/>
              <a:pathLst>
                <a:path h="5459334" w="10820400">
                  <a:moveTo>
                    <a:pt x="0" y="0"/>
                  </a:moveTo>
                  <a:lnTo>
                    <a:pt x="10820400" y="0"/>
                  </a:lnTo>
                  <a:lnTo>
                    <a:pt x="10820400" y="5459334"/>
                  </a:lnTo>
                  <a:lnTo>
                    <a:pt x="0" y="54593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2105899" y="0"/>
              <a:ext cx="3719273" cy="6957824"/>
            </a:xfrm>
            <a:custGeom>
              <a:avLst/>
              <a:gdLst/>
              <a:ahLst/>
              <a:cxnLst/>
              <a:rect r="r" b="b" t="t" l="l"/>
              <a:pathLst>
                <a:path h="6957824" w="3719273">
                  <a:moveTo>
                    <a:pt x="0" y="0"/>
                  </a:moveTo>
                  <a:lnTo>
                    <a:pt x="3719273" y="0"/>
                  </a:lnTo>
                  <a:lnTo>
                    <a:pt x="3719273" y="6957824"/>
                  </a:lnTo>
                  <a:lnTo>
                    <a:pt x="0" y="69578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553055" y="1028700"/>
            <a:ext cx="3227657" cy="3227657"/>
          </a:xfrm>
          <a:custGeom>
            <a:avLst/>
            <a:gdLst/>
            <a:ahLst/>
            <a:cxnLst/>
            <a:rect r="r" b="b" t="t" l="l"/>
            <a:pathLst>
              <a:path h="3227657" w="3227657">
                <a:moveTo>
                  <a:pt x="0" y="0"/>
                </a:moveTo>
                <a:lnTo>
                  <a:pt x="3227657" y="0"/>
                </a:lnTo>
                <a:lnTo>
                  <a:pt x="3227657" y="3227657"/>
                </a:lnTo>
                <a:lnTo>
                  <a:pt x="0" y="32276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5262" y="3339172"/>
            <a:ext cx="7223234" cy="2345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52"/>
              </a:lnSpc>
            </a:pPr>
            <a:r>
              <a:rPr lang="en-US" sz="7710" i="true" b="true">
                <a:solidFill>
                  <a:srgbClr val="FDF9DE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Explicação do código. C#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DF9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9144000" cy="10287000"/>
          </a:xfrm>
          <a:prstGeom prst="rect">
            <a:avLst/>
          </a:prstGeom>
          <a:solidFill>
            <a:srgbClr val="F3BDD7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414980" y="787917"/>
            <a:ext cx="6314040" cy="343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242254"/>
                </a:solidFill>
                <a:latin typeface="Poppins Bold"/>
                <a:ea typeface="Poppins Bold"/>
                <a:cs typeface="Poppins Bold"/>
                <a:sym typeface="Poppins Bold"/>
              </a:rPr>
              <a:t>IMPORTAÇÃO DAS BIBLIOTECAS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188734" y="4983950"/>
            <a:ext cx="5054531" cy="4473917"/>
            <a:chOff x="0" y="0"/>
            <a:chExt cx="6739375" cy="596522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32416"/>
              <a:ext cx="6739375" cy="805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1"/>
                </a:lnSpc>
              </a:pPr>
              <a:r>
                <a:rPr lang="en-US" sz="1801">
                  <a:solidFill>
                    <a:srgbClr val="24225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public class corpoCeleste</a:t>
              </a:r>
            </a:p>
            <a:p>
              <a:pPr algn="l">
                <a:lnSpc>
                  <a:spcPts val="2521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617826"/>
              <a:ext cx="6739375" cy="15650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41"/>
                </a:lnSpc>
              </a:pPr>
              <a:r>
                <a:rPr lang="en-US" sz="1801" i="true">
                  <a:solidFill>
                    <a:srgbClr val="242254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Esta é uma classe base que representa qualquer corpo celeste (planetas, asteroides, luas, etc.).</a:t>
              </a:r>
            </a:p>
            <a:p>
              <a:pPr algn="l">
                <a:lnSpc>
                  <a:spcPts val="2341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061762"/>
              <a:ext cx="6739375" cy="19014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15"/>
                </a:lnSpc>
              </a:pPr>
              <a:r>
                <a:rPr lang="en-US" sz="1741" i="true">
                  <a:solidFill>
                    <a:srgbClr val="242254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Encapsula informações comuns a todos os corpos celestes, como:</a:t>
              </a:r>
            </a:p>
            <a:p>
              <a:pPr algn="l" marL="375911" indent="-187956" lvl="1">
                <a:lnSpc>
                  <a:spcPts val="1915"/>
                </a:lnSpc>
                <a:buFont typeface="Arial"/>
                <a:buChar char="•"/>
              </a:pPr>
              <a:r>
                <a:rPr lang="en-US" sz="1741" i="true">
                  <a:solidFill>
                    <a:srgbClr val="242254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Nome (n)</a:t>
              </a:r>
            </a:p>
            <a:p>
              <a:pPr algn="l" marL="375911" indent="-187956" lvl="1">
                <a:lnSpc>
                  <a:spcPts val="1915"/>
                </a:lnSpc>
                <a:buFont typeface="Arial"/>
                <a:buChar char="•"/>
              </a:pPr>
              <a:r>
                <a:rPr lang="en-US" sz="1741" i="true">
                  <a:solidFill>
                    <a:srgbClr val="242254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Massa (m)</a:t>
              </a:r>
            </a:p>
            <a:p>
              <a:pPr algn="l" marL="375911" indent="-187956" lvl="1">
                <a:lnSpc>
                  <a:spcPts val="1915"/>
                </a:lnSpc>
                <a:buFont typeface="Arial"/>
                <a:buChar char="•"/>
              </a:pPr>
              <a:r>
                <a:rPr lang="en-US" sz="1741" i="true">
                  <a:solidFill>
                    <a:srgbClr val="242254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Raio (r)</a:t>
              </a:r>
            </a:p>
            <a:p>
              <a:pPr algn="l">
                <a:lnSpc>
                  <a:spcPts val="1915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414980" y="4756907"/>
            <a:ext cx="4588360" cy="2068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275" i="true" b="true">
                <a:solidFill>
                  <a:srgbClr val="242254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using System;</a:t>
            </a:r>
          </a:p>
          <a:p>
            <a:pPr algn="l">
              <a:lnSpc>
                <a:spcPts val="2730"/>
              </a:lnSpc>
            </a:pPr>
            <a:r>
              <a:rPr lang="en-US" sz="2275" i="true" b="true">
                <a:solidFill>
                  <a:srgbClr val="242254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using System.Collections.Generic;</a:t>
            </a:r>
          </a:p>
          <a:p>
            <a:pPr algn="l">
              <a:lnSpc>
                <a:spcPts val="2730"/>
              </a:lnSpc>
            </a:pPr>
            <a:r>
              <a:rPr lang="en-US" sz="2275" i="true" b="true">
                <a:solidFill>
                  <a:srgbClr val="242254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using System.Linq;</a:t>
            </a:r>
          </a:p>
          <a:p>
            <a:pPr algn="l">
              <a:lnSpc>
                <a:spcPts val="2730"/>
              </a:lnSpc>
            </a:pPr>
            <a:r>
              <a:rPr lang="en-US" sz="2275" i="true" b="true">
                <a:solidFill>
                  <a:srgbClr val="242254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using System.Text;</a:t>
            </a:r>
          </a:p>
          <a:p>
            <a:pPr algn="l">
              <a:lnSpc>
                <a:spcPts val="2730"/>
              </a:lnSpc>
            </a:pPr>
            <a:r>
              <a:rPr lang="en-US" sz="2275" i="true" b="true">
                <a:solidFill>
                  <a:srgbClr val="242254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using System.Threading.Tasks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55213" y="787917"/>
            <a:ext cx="9424063" cy="458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242254"/>
                </a:solidFill>
                <a:latin typeface="Poppins Bold"/>
                <a:ea typeface="Poppins Bold"/>
                <a:cs typeface="Poppins Bold"/>
                <a:sym typeface="Poppins Bold"/>
              </a:rPr>
              <a:t>DEFINIÇÃO DA CLASSE ”corpoCeleste”</a:t>
            </a:r>
          </a:p>
          <a:p>
            <a:pPr algn="l">
              <a:lnSpc>
                <a:spcPts val="900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DAGf9vigHg0</dc:identifier>
  <dcterms:modified xsi:type="dcterms:W3CDTF">2011-08-01T06:04:30Z</dcterms:modified>
  <cp:revision>1</cp:revision>
  <dc:title>Corpos celestes: Planeta e asteroide</dc:title>
</cp:coreProperties>
</file>